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5" r:id="rId3"/>
    <p:sldId id="271" r:id="rId4"/>
    <p:sldId id="330" r:id="rId5"/>
    <p:sldId id="291" r:id="rId6"/>
    <p:sldId id="326" r:id="rId7"/>
    <p:sldId id="325" r:id="rId8"/>
    <p:sldId id="310" r:id="rId9"/>
    <p:sldId id="315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E1D5A-CEDC-4E5F-916A-D2DF6C46C8A4}">
          <p14:sldIdLst>
            <p14:sldId id="272"/>
            <p14:sldId id="275"/>
            <p14:sldId id="271"/>
            <p14:sldId id="330"/>
            <p14:sldId id="291"/>
            <p14:sldId id="326"/>
            <p14:sldId id="325"/>
            <p14:sldId id="310"/>
            <p14:sldId id="315"/>
          </p14:sldIdLst>
        </p14:section>
        <p14:section name="Untitled Section" id="{907C9548-53ED-447A-B8F6-1A5C24E158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410">
          <p15:clr>
            <a:srgbClr val="A4A3A4"/>
          </p15:clr>
        </p15:guide>
        <p15:guide id="3" orient="horz" pos="2066">
          <p15:clr>
            <a:srgbClr val="A4A3A4"/>
          </p15:clr>
        </p15:guide>
        <p15:guide id="4" pos="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5D6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80645" autoAdjust="0"/>
  </p:normalViewPr>
  <p:slideViewPr>
    <p:cSldViewPr snapToGrid="0">
      <p:cViewPr varScale="1">
        <p:scale>
          <a:sx n="55" d="100"/>
          <a:sy n="55" d="100"/>
        </p:scale>
        <p:origin x="972" y="72"/>
      </p:cViewPr>
      <p:guideLst>
        <p:guide orient="horz" pos="4319"/>
        <p:guide pos="5410"/>
        <p:guide orient="horz" pos="2066"/>
        <p:guide pos="898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2" d="100"/>
          <a:sy n="102" d="100"/>
        </p:scale>
        <p:origin x="-4320" y="-1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E8956-B1A9-9C4C-9D39-87D9BAEB13BC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1FD82-2980-834D-BA7C-536472513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/>
              </a:defRPr>
            </a:lvl1pPr>
          </a:lstStyle>
          <a:p>
            <a:fld id="{6B11FF28-1CE2-4D47-912C-0875EEF67214}" type="datetimeFigureOut">
              <a:rPr lang="en-GB" smtClean="0"/>
              <a:pPr/>
              <a:t>27/06/2016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1DFB0EF6-6953-47AF-818B-2B2E5EB2EB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6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0EF6-6953-47AF-818B-2B2E5EB2EB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44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0EF6-6953-47AF-818B-2B2E5EB2EBF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4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0EF6-6953-47AF-818B-2B2E5EB2EBF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35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0EF6-6953-47AF-818B-2B2E5EB2EBF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4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0EF6-6953-47AF-818B-2B2E5EB2EBF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2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0EF6-6953-47AF-818B-2B2E5EB2EB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21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 userDrawn="1"/>
        </p:nvSpPr>
        <p:spPr>
          <a:xfrm flipV="1">
            <a:off x="0" y="0"/>
            <a:ext cx="8677275" cy="5495925"/>
          </a:xfrm>
          <a:prstGeom prst="round1Rect">
            <a:avLst>
              <a:gd name="adj" fmla="val 779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1" y="5989286"/>
            <a:ext cx="1611740" cy="6544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671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6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19100" y="4651649"/>
            <a:ext cx="8255000" cy="6315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SHU_MASTER_LOGO_215_229_72dpi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5989638"/>
            <a:ext cx="1332012" cy="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60501"/>
            <a:ext cx="8229600" cy="3881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Lucida Grande"/>
              <a:buChar char="-"/>
              <a:defRPr sz="2000"/>
            </a:lvl2pPr>
            <a:lvl3pPr marL="1143000" indent="-228600">
              <a:buFont typeface="Lucida Grande"/>
              <a:buChar char="-"/>
              <a:defRPr sz="1800"/>
            </a:lvl3pPr>
            <a:lvl4pPr marL="1600200" indent="-228600">
              <a:buFont typeface="Lucida Grande"/>
              <a:buChar char="-"/>
              <a:defRPr sz="1600"/>
            </a:lvl4pPr>
            <a:lvl5pPr marL="2057400" indent="-228600">
              <a:buFont typeface="Lucida Grande"/>
              <a:buChar char="-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5450" y="467656"/>
            <a:ext cx="8324850" cy="891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2"/>
          </p:nvPr>
        </p:nvSpPr>
        <p:spPr>
          <a:xfrm>
            <a:off x="2971800" y="6167438"/>
            <a:ext cx="3143250" cy="373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94E1B"/>
                </a:solidFill>
              </a:defRPr>
            </a:lvl1pPr>
          </a:lstStyle>
          <a:p>
            <a:pPr algn="ctr"/>
            <a:r>
              <a:rPr lang="en-US" sz="2400" dirty="0"/>
              <a:t>Resilience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3940" y="5836357"/>
            <a:ext cx="6571994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7382104" y="5836357"/>
            <a:ext cx="1282998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3550" y="1473200"/>
            <a:ext cx="4038600" cy="38687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Lucida Grande"/>
              <a:buChar char="-"/>
              <a:defRPr sz="2000"/>
            </a:lvl2pPr>
            <a:lvl3pPr marL="1143000" indent="-228600">
              <a:buFont typeface="Lucida Grande"/>
              <a:buChar char="-"/>
              <a:defRPr sz="1800"/>
            </a:lvl3pPr>
            <a:lvl4pPr marL="1600200" indent="-228600">
              <a:buFont typeface="Lucida Grande"/>
              <a:buChar char="-"/>
              <a:defRPr sz="1600"/>
            </a:lvl4pPr>
            <a:lvl5pPr marL="2057400" indent="-228600">
              <a:buFont typeface="Lucida Grande"/>
              <a:buChar char="-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73200"/>
            <a:ext cx="4038600" cy="38687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Lucida Grande"/>
              <a:buChar char="-"/>
              <a:defRPr sz="2000"/>
            </a:lvl2pPr>
            <a:lvl3pPr marL="1143000" indent="-228600">
              <a:buFont typeface="Lucida Grande"/>
              <a:buChar char="-"/>
              <a:defRPr sz="1800"/>
            </a:lvl3pPr>
            <a:lvl4pPr marL="1600200" indent="-228600">
              <a:buFont typeface="Lucida Grande"/>
              <a:buChar char="-"/>
              <a:defRPr sz="1600"/>
            </a:lvl4pPr>
            <a:lvl5pPr marL="2057400" indent="-228600">
              <a:buFont typeface="Lucida Grande"/>
              <a:buChar char="-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5450" y="467656"/>
            <a:ext cx="8324850" cy="891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idx="12"/>
          </p:nvPr>
        </p:nvSpPr>
        <p:spPr>
          <a:xfrm>
            <a:off x="2971800" y="6167438"/>
            <a:ext cx="3143250" cy="373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94E1B"/>
                </a:solidFill>
              </a:defRPr>
            </a:lvl1pPr>
          </a:lstStyle>
          <a:p>
            <a:pPr algn="ctr"/>
            <a:r>
              <a:rPr lang="en-US" sz="2400" dirty="0"/>
              <a:t>Resilience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3940" y="5836357"/>
            <a:ext cx="6571994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382104" y="5836357"/>
            <a:ext cx="1282998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3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697" y="286613"/>
            <a:ext cx="7290000" cy="4457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139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 userDrawn="1"/>
        </p:nvSpPr>
        <p:spPr>
          <a:xfrm flipV="1">
            <a:off x="0" y="0"/>
            <a:ext cx="8677275" cy="5495925"/>
          </a:xfrm>
          <a:prstGeom prst="round1Rect">
            <a:avLst>
              <a:gd name="adj" fmla="val 7795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1" y="5989286"/>
            <a:ext cx="1611740" cy="654483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25450" y="467656"/>
            <a:ext cx="8324850" cy="1424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5989638"/>
            <a:ext cx="1332012" cy="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accent1"/>
          </a:solidFill>
          <a:latin typeface="Trebuchet M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Trebuchet M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Trebuchet M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rebuchet M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rebuchet M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_girl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33" y="2766834"/>
            <a:ext cx="3526677" cy="2733174"/>
          </a:xfrm>
          <a:prstGeom prst="rect">
            <a:avLst/>
          </a:prstGeom>
        </p:spPr>
      </p:pic>
      <p:pic>
        <p:nvPicPr>
          <p:cNvPr id="5" name="Picture 4" descr="Page1_Ic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54" y="226804"/>
            <a:ext cx="3766639" cy="3321542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3178621" y="6133148"/>
            <a:ext cx="3143250" cy="37385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E94E1B"/>
                </a:solidFill>
              </a:rPr>
              <a:t>Zoe Temperton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06590" y="5658803"/>
            <a:ext cx="21374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2304" y="474303"/>
            <a:ext cx="4324350" cy="395192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E94E1B"/>
                </a:solidFill>
                <a:latin typeface="Trebuchet MS" panose="020B0603020202020204" pitchFamily="34" charset="0"/>
              </a:rPr>
              <a:t>Championing health &amp; wellbeing </a:t>
            </a:r>
            <a:br>
              <a:rPr lang="en-GB" dirty="0">
                <a:solidFill>
                  <a:srgbClr val="E94E1B"/>
                </a:solidFill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E94E1B"/>
                </a:solidFill>
                <a:latin typeface="Trebuchet MS" panose="020B0603020202020204" pitchFamily="34" charset="0"/>
              </a:rPr>
              <a:t>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32710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8770" y="52113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Trebuchet MS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5D686E"/>
                </a:solidFill>
                <a:latin typeface="Trebuchet MS" pitchFamily="34" charset="0"/>
                <a:ea typeface="+mn-ea"/>
                <a:cs typeface="+mn-cs"/>
              </a:rPr>
              <a:t>Simon Stevens, CEO of NHS England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60648"/>
            <a:ext cx="7873376" cy="4824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6370" y="80340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“We’re already spending more on obesity-related healthcare costs than we are as a nation on the police, the fire service, prisons and the criminal justice system combined”</a:t>
            </a:r>
          </a:p>
          <a:p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“This is not just a health issue we need to sort out – this is an economic necessity. We need to get much more serious as a nation about prevention and our own health.”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2971800" y="6167438"/>
            <a:ext cx="363474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1"/>
                </a:solidFill>
              </a:rPr>
              <a:t>Improving Wellbeing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3774440" y="1874204"/>
            <a:ext cx="4038600" cy="2367280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dirty="0">
                <a:solidFill>
                  <a:srgbClr val="5D686E"/>
                </a:solidFill>
              </a:rPr>
              <a:t>Are you doing enough?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08960" y="467656"/>
            <a:ext cx="5641340" cy="891244"/>
          </a:xfrm>
        </p:spPr>
        <p:txBody>
          <a:bodyPr/>
          <a:lstStyle/>
          <a:p>
            <a:r>
              <a:rPr lang="en-GB" dirty="0"/>
              <a:t>Our question to business…..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971800" y="6167438"/>
            <a:ext cx="363474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Improving Wellbeing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0" y="182879"/>
            <a:ext cx="2685032" cy="54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Picture 7" descr="M:\Exhibitions\2015\Campaign\Design assets\WH_JPEGs\Right Partne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9"/>
          <a:stretch/>
        </p:blipFill>
        <p:spPr bwMode="auto">
          <a:xfrm>
            <a:off x="-36511" y="0"/>
            <a:ext cx="918051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07047" y="2621893"/>
            <a:ext cx="672465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5D686E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Does your organisaton have a holistic approach to health and wellbeing?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</a:pPr>
            <a:endParaRPr lang="en-US" altLang="en-US" sz="2400" dirty="0">
              <a:solidFill>
                <a:srgbClr val="5D686E"/>
              </a:solidFill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5D686E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Do you know your hotspots?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</a:pPr>
            <a:endParaRPr lang="en-US" altLang="en-US" sz="2400" dirty="0">
              <a:solidFill>
                <a:srgbClr val="5D686E"/>
              </a:solidFill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5D686E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plans do you have in place?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</a:pPr>
            <a:endParaRPr lang="en-US" altLang="en-US" sz="2400" dirty="0">
              <a:solidFill>
                <a:srgbClr val="5D686E"/>
              </a:solidFill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5D686E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do you measure the health of your organisation?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2960370" y="5946218"/>
            <a:ext cx="608076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Partnership working with healthcare provider</a:t>
            </a:r>
          </a:p>
        </p:txBody>
      </p:sp>
    </p:spTree>
    <p:extLst>
      <p:ext uri="{BB962C8B-B14F-4D97-AF65-F5344CB8AC3E}">
        <p14:creationId xmlns:p14="http://schemas.microsoft.com/office/powerpoint/2010/main" val="40921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would you plot your team today?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78856"/>
            <a:ext cx="9144000" cy="21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525438" y="2886535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606038" y="2886535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71518" y="2874996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3420" y="2874996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765031" y="2890345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380712" y="2884320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485005" y="3029301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15100" y="2899560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261102" y="2889617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339455" y="2926431"/>
            <a:ext cx="20574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018832" y="3708521"/>
            <a:ext cx="3100655" cy="1109682"/>
            <a:chOff x="982980" y="4753134"/>
            <a:chExt cx="3100655" cy="1109682"/>
          </a:xfrm>
        </p:grpSpPr>
        <p:sp>
          <p:nvSpPr>
            <p:cNvPr id="2" name="Left Arrow 1"/>
            <p:cNvSpPr/>
            <p:nvPr/>
          </p:nvSpPr>
          <p:spPr>
            <a:xfrm>
              <a:off x="982980" y="4753134"/>
              <a:ext cx="3028950" cy="401796"/>
            </a:xfrm>
            <a:prstGeom prst="leftArrow">
              <a:avLst/>
            </a:prstGeom>
            <a:solidFill>
              <a:srgbClr val="5D686E"/>
            </a:solidFill>
            <a:ln>
              <a:solidFill>
                <a:srgbClr val="5D68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54685" y="5154930"/>
              <a:ext cx="3028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>
                  <a:solidFill>
                    <a:srgbClr val="5D686E"/>
                  </a:solidFill>
                  <a:latin typeface="Trebuchet MS" panose="020B0603020202020204" pitchFamily="34" charset="0"/>
                </a:rPr>
                <a:t>HIGHER COST</a:t>
              </a:r>
            </a:p>
            <a:p>
              <a:pPr algn="r"/>
              <a:r>
                <a:rPr lang="en-GB" sz="2000" b="1" dirty="0">
                  <a:solidFill>
                    <a:srgbClr val="5D686E"/>
                  </a:solidFill>
                  <a:latin typeface="Trebuchet MS" panose="020B0603020202020204" pitchFamily="34" charset="0"/>
                </a:rPr>
                <a:t>LOWER PRODUCTIVITY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66614" y="3708521"/>
            <a:ext cx="3028951" cy="1109682"/>
            <a:chOff x="5183504" y="4753134"/>
            <a:chExt cx="3028951" cy="1109682"/>
          </a:xfrm>
        </p:grpSpPr>
        <p:sp>
          <p:nvSpPr>
            <p:cNvPr id="25" name="Left Arrow 24"/>
            <p:cNvSpPr/>
            <p:nvPr/>
          </p:nvSpPr>
          <p:spPr>
            <a:xfrm rot="10800000">
              <a:off x="5183505" y="4753134"/>
              <a:ext cx="3028950" cy="401796"/>
            </a:xfrm>
            <a:prstGeom prst="leftArrow">
              <a:avLst/>
            </a:prstGeom>
            <a:solidFill>
              <a:srgbClr val="E94E1B"/>
            </a:solidFill>
            <a:ln>
              <a:solidFill>
                <a:srgbClr val="E94E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83504" y="5154930"/>
              <a:ext cx="3028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5D686E"/>
                  </a:solidFill>
                  <a:latin typeface="Trebuchet MS" panose="020B0603020202020204" pitchFamily="34" charset="0"/>
                </a:rPr>
                <a:t>LOWER COST</a:t>
              </a:r>
            </a:p>
            <a:p>
              <a:r>
                <a:rPr lang="en-GB" sz="2000" b="1" dirty="0">
                  <a:solidFill>
                    <a:srgbClr val="5D686E"/>
                  </a:solidFill>
                  <a:latin typeface="Trebuchet MS" panose="020B0603020202020204" pitchFamily="34" charset="0"/>
                </a:rPr>
                <a:t>HIGHER PRODUCTIVITY</a:t>
              </a:r>
            </a:p>
          </p:txBody>
        </p:sp>
      </p:grpSp>
      <p:sp>
        <p:nvSpPr>
          <p:cNvPr id="28" name="Content Placeholder 7"/>
          <p:cNvSpPr txBox="1">
            <a:spLocks/>
          </p:cNvSpPr>
          <p:nvPr/>
        </p:nvSpPr>
        <p:spPr>
          <a:xfrm>
            <a:off x="2971800" y="6167438"/>
            <a:ext cx="363474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1"/>
                </a:solidFill>
              </a:rPr>
              <a:t>Improving Wellbeing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06702 0.04005 C 0.08108 0.04907 0.10208 0.05393 0.12396 0.05393 C 0.14896 0.05393 0.16893 0.04907 0.18299 0.04005 L 0.25 3.7037E-7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9965 0.04005 C 0.12066 0.04907 0.15208 0.05393 0.18454 0.05393 C 0.2217 0.05393 0.25156 0.04907 0.27257 0.04005 L 0.37257 3.7037E-7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26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13246 0.04005 C 0.16024 0.04907 0.20191 0.05393 0.24496 0.05393 C 0.29444 0.05393 0.3342 0.04907 0.36198 0.04005 L 0.49479 7.40741E-7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2361 L 0.07257 0.01644 C 0.08854 0.02547 0.11267 0.03033 0.13767 0.03033 C 0.16632 0.03033 0.18923 0.02547 0.2052 0.01644 L 0.28211 -0.02361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06701 0.04005 C 0.08107 0.04908 0.10208 0.05394 0.12396 0.05394 C 0.14896 0.05394 0.16892 0.04908 0.18298 0.04005 L 0.25 -2.59259E-6 " pathEditMode="relative" rAng="0" ptsTypes="AAA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7" y="742370"/>
            <a:ext cx="7592983" cy="50722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502" y="308610"/>
            <a:ext cx="8248651" cy="1088737"/>
          </a:xfrm>
        </p:spPr>
        <p:txBody>
          <a:bodyPr/>
          <a:lstStyle/>
          <a:p>
            <a:r>
              <a:rPr lang="en-GB" dirty="0"/>
              <a:t>Wellbeing and Employee Engagement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971800" y="6167438"/>
            <a:ext cx="363474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1"/>
                </a:solidFill>
              </a:rPr>
              <a:t>Improving Wellbeing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0" y="952131"/>
            <a:ext cx="7779447" cy="480423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703" y="259404"/>
            <a:ext cx="8411443" cy="692727"/>
          </a:xfrm>
        </p:spPr>
        <p:txBody>
          <a:bodyPr>
            <a:normAutofit/>
          </a:bodyPr>
          <a:lstStyle/>
          <a:p>
            <a:r>
              <a:rPr lang="en-GB" dirty="0"/>
              <a:t>Keeping the balance right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971800" y="6167438"/>
            <a:ext cx="363474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1"/>
                </a:solidFill>
              </a:rPr>
              <a:t>Improving Wellbeing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start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835696" y="1556792"/>
            <a:ext cx="5770181" cy="3858647"/>
            <a:chOff x="5641853" y="1041260"/>
            <a:chExt cx="3391523" cy="2147078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3" t="12766" r="30186" b="14894"/>
            <a:stretch>
              <a:fillRect/>
            </a:stretch>
          </p:blipFill>
          <p:spPr bwMode="auto">
            <a:xfrm rot="462232">
              <a:off x="7593216" y="1145266"/>
              <a:ext cx="1440160" cy="174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8" t="11171" r="15060" b="5319"/>
            <a:stretch>
              <a:fillRect/>
            </a:stretch>
          </p:blipFill>
          <p:spPr bwMode="auto">
            <a:xfrm>
              <a:off x="6546964" y="1041260"/>
              <a:ext cx="1336146" cy="195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71" t="10594" r="18883" b="3191"/>
            <a:stretch>
              <a:fillRect/>
            </a:stretch>
          </p:blipFill>
          <p:spPr bwMode="auto">
            <a:xfrm rot="-747704">
              <a:off x="5641853" y="1195918"/>
              <a:ext cx="1374404" cy="199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971800" y="6167438"/>
            <a:ext cx="363474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1"/>
                </a:solidFill>
              </a:rPr>
              <a:t>Improving Wellbeing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111341"/>
            <a:ext cx="3538433" cy="1277529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E94E1B"/>
                </a:solidFill>
              </a:rPr>
              <a:t>Thank you</a:t>
            </a:r>
            <a:br>
              <a:rPr lang="en-GB" sz="3600" dirty="0">
                <a:solidFill>
                  <a:srgbClr val="E94E1B"/>
                </a:solidFill>
              </a:rPr>
            </a:br>
            <a:r>
              <a:rPr lang="en-GB" sz="3600" dirty="0">
                <a:solidFill>
                  <a:srgbClr val="E94E1B"/>
                </a:solidFill>
              </a:rPr>
              <a:t>for listening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971800" y="6167438"/>
            <a:ext cx="3634740" cy="373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1"/>
                </a:solidFill>
              </a:rPr>
              <a:t>Improving Wellbeing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Page14_Man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7" y="521649"/>
            <a:ext cx="3755894" cy="4978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6590" y="5943599"/>
            <a:ext cx="213741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S_PPT_Theme">
  <a:themeElements>
    <a:clrScheme name="Westfield Health Theme Colours">
      <a:dk1>
        <a:sysClr val="windowText" lastClr="000000"/>
      </a:dk1>
      <a:lt1>
        <a:sysClr val="window" lastClr="FFFFFF"/>
      </a:lt1>
      <a:dk2>
        <a:srgbClr val="5D686E"/>
      </a:dk2>
      <a:lt2>
        <a:srgbClr val="E6EBEE"/>
      </a:lt2>
      <a:accent1>
        <a:srgbClr val="E94E1B"/>
      </a:accent1>
      <a:accent2>
        <a:srgbClr val="A5C27E"/>
      </a:accent2>
      <a:accent3>
        <a:srgbClr val="A5A5A5"/>
      </a:accent3>
      <a:accent4>
        <a:srgbClr val="F38B00"/>
      </a:accent4>
      <a:accent5>
        <a:srgbClr val="89C7CF"/>
      </a:accent5>
      <a:accent6>
        <a:srgbClr val="94A3C6"/>
      </a:accent6>
      <a:hlink>
        <a:srgbClr val="CC006A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WES_PPT_Theme.potx</Template>
  <TotalTime>15032</TotalTime>
  <Words>181</Words>
  <Application>Microsoft Office PowerPoint</Application>
  <PresentationFormat>On-screen Show (4:3)</PresentationFormat>
  <Paragraphs>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Trebuchet MS</vt:lpstr>
      <vt:lpstr>WES_PPT_Theme</vt:lpstr>
      <vt:lpstr>Championing health &amp; wellbeing  in the workplace</vt:lpstr>
      <vt:lpstr>PowerPoint Presentation</vt:lpstr>
      <vt:lpstr>Our question to business…..</vt:lpstr>
      <vt:lpstr>PowerPoint Presentation</vt:lpstr>
      <vt:lpstr>Where would you plot your team today?</vt:lpstr>
      <vt:lpstr>Wellbeing and Employee Engagement</vt:lpstr>
      <vt:lpstr>Keeping the balance right</vt:lpstr>
      <vt:lpstr>Where to start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Stanbridge, Laura;Jason R Wilkinson</dc:creator>
  <cp:lastModifiedBy>Yvonne Robinson</cp:lastModifiedBy>
  <cp:revision>509</cp:revision>
  <cp:lastPrinted>2015-11-09T16:23:13Z</cp:lastPrinted>
  <dcterms:created xsi:type="dcterms:W3CDTF">2015-11-09T14:16:31Z</dcterms:created>
  <dcterms:modified xsi:type="dcterms:W3CDTF">2016-06-27T10:00:29Z</dcterms:modified>
</cp:coreProperties>
</file>